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2" r:id="rId4"/>
    <p:sldId id="259" r:id="rId5"/>
    <p:sldId id="260" r:id="rId6"/>
    <p:sldId id="261" r:id="rId7"/>
    <p:sldId id="262" r:id="rId8"/>
    <p:sldId id="264" r:id="rId9"/>
    <p:sldId id="263" r:id="rId10"/>
    <p:sldId id="265" r:id="rId11"/>
    <p:sldId id="266" r:id="rId12"/>
    <p:sldId id="270" r:id="rId13"/>
    <p:sldId id="267" r:id="rId14"/>
    <p:sldId id="269" r:id="rId15"/>
    <p:sldId id="268" r:id="rId16"/>
    <p:sldId id="271" r:id="rId17"/>
  </p:sldIdLst>
  <p:sldSz cx="9144000" cy="6858000" type="screen4x3"/>
  <p:notesSz cx="6769100" cy="9906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5" autoAdjust="0"/>
    <p:restoredTop sz="94660"/>
  </p:normalViewPr>
  <p:slideViewPr>
    <p:cSldViewPr showGuides="1">
      <p:cViewPr varScale="1">
        <p:scale>
          <a:sx n="106" d="100"/>
          <a:sy n="106" d="100"/>
        </p:scale>
        <p:origin x="-11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4F672B2C-9135-40FE-8F11-72FFA4DA8A88}" type="datetimeFigureOut">
              <a:rPr lang="de-DE" smtClean="0"/>
              <a:t>02.12.2015</a:t>
            </a:fld>
            <a:endParaRPr lang="de-DE"/>
          </a:p>
        </p:txBody>
      </p:sp>
      <p:sp>
        <p:nvSpPr>
          <p:cNvPr id="4" name="Folienbildplatzhalter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6910" y="4705350"/>
            <a:ext cx="5415280" cy="44577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a:defRPr sz="1200"/>
            </a:lvl1pPr>
          </a:lstStyle>
          <a:p>
            <a:fld id="{5CE6E78D-E5A0-4C00-90D2-72ADCE72456C}" type="slidenum">
              <a:rPr lang="de-DE" smtClean="0"/>
              <a:t>‹Nr.›</a:t>
            </a:fld>
            <a:endParaRPr lang="de-DE"/>
          </a:p>
        </p:txBody>
      </p:sp>
    </p:spTree>
    <p:extLst>
      <p:ext uri="{BB962C8B-B14F-4D97-AF65-F5344CB8AC3E}">
        <p14:creationId xmlns:p14="http://schemas.microsoft.com/office/powerpoint/2010/main" val="423427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98B32E0-33DC-44B6-9037-91D81F535F05}" type="datetime1">
              <a:rPr lang="de-DE" smtClean="0"/>
              <a:t>02.12.2015</a:t>
            </a:fld>
            <a:endParaRPr lang="de-DE"/>
          </a:p>
        </p:txBody>
      </p:sp>
      <p:sp>
        <p:nvSpPr>
          <p:cNvPr id="5" name="Fußzeilenplatzhalter 4"/>
          <p:cNvSpPr>
            <a:spLocks noGrp="1"/>
          </p:cNvSpPr>
          <p:nvPr>
            <p:ph type="ftr" sz="quarter" idx="11"/>
          </p:nvPr>
        </p:nvSpPr>
        <p:spPr/>
        <p:txBody>
          <a:bodyPr/>
          <a:lstStyle/>
          <a:p>
            <a:r>
              <a:rPr lang="de-DE" smtClean="0"/>
              <a:t>10. China-Roundtable/03.12.2015</a:t>
            </a:r>
            <a:endParaRPr lang="de-DE"/>
          </a:p>
        </p:txBody>
      </p:sp>
      <p:sp>
        <p:nvSpPr>
          <p:cNvPr id="6" name="Foliennummernplatzhalter 5"/>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198609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FFFF818-EC47-4B57-8AF2-FF8AD3262A8C}" type="datetime1">
              <a:rPr lang="de-DE" smtClean="0"/>
              <a:t>02.12.2015</a:t>
            </a:fld>
            <a:endParaRPr lang="de-DE"/>
          </a:p>
        </p:txBody>
      </p:sp>
      <p:sp>
        <p:nvSpPr>
          <p:cNvPr id="5" name="Fußzeilenplatzhalter 4"/>
          <p:cNvSpPr>
            <a:spLocks noGrp="1"/>
          </p:cNvSpPr>
          <p:nvPr>
            <p:ph type="ftr" sz="quarter" idx="11"/>
          </p:nvPr>
        </p:nvSpPr>
        <p:spPr/>
        <p:txBody>
          <a:bodyPr/>
          <a:lstStyle/>
          <a:p>
            <a:r>
              <a:rPr lang="de-DE" smtClean="0"/>
              <a:t>10. China-Roundtable/03.12.2015</a:t>
            </a:r>
            <a:endParaRPr lang="de-DE"/>
          </a:p>
        </p:txBody>
      </p:sp>
      <p:sp>
        <p:nvSpPr>
          <p:cNvPr id="6" name="Foliennummernplatzhalter 5"/>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148490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6A00AF0-696E-406F-B9A0-CB2DAA79D050}" type="datetime1">
              <a:rPr lang="de-DE" smtClean="0"/>
              <a:t>02.12.2015</a:t>
            </a:fld>
            <a:endParaRPr lang="de-DE"/>
          </a:p>
        </p:txBody>
      </p:sp>
      <p:sp>
        <p:nvSpPr>
          <p:cNvPr id="5" name="Fußzeilenplatzhalter 4"/>
          <p:cNvSpPr>
            <a:spLocks noGrp="1"/>
          </p:cNvSpPr>
          <p:nvPr>
            <p:ph type="ftr" sz="quarter" idx="11"/>
          </p:nvPr>
        </p:nvSpPr>
        <p:spPr/>
        <p:txBody>
          <a:bodyPr/>
          <a:lstStyle/>
          <a:p>
            <a:r>
              <a:rPr lang="de-DE" smtClean="0"/>
              <a:t>10. China-Roundtable/03.12.2015</a:t>
            </a:r>
            <a:endParaRPr lang="de-DE"/>
          </a:p>
        </p:txBody>
      </p:sp>
      <p:sp>
        <p:nvSpPr>
          <p:cNvPr id="6" name="Foliennummernplatzhalter 5"/>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349150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81B752F-0003-4317-A829-FD9E0B022A0C}" type="datetime1">
              <a:rPr lang="de-DE" smtClean="0"/>
              <a:t>02.12.2015</a:t>
            </a:fld>
            <a:endParaRPr lang="de-DE"/>
          </a:p>
        </p:txBody>
      </p:sp>
      <p:sp>
        <p:nvSpPr>
          <p:cNvPr id="5" name="Fußzeilenplatzhalter 4"/>
          <p:cNvSpPr>
            <a:spLocks noGrp="1"/>
          </p:cNvSpPr>
          <p:nvPr>
            <p:ph type="ftr" sz="quarter" idx="11"/>
          </p:nvPr>
        </p:nvSpPr>
        <p:spPr/>
        <p:txBody>
          <a:bodyPr/>
          <a:lstStyle/>
          <a:p>
            <a:r>
              <a:rPr lang="de-DE" smtClean="0"/>
              <a:t>10. China-Roundtable/03.12.2015</a:t>
            </a:r>
            <a:endParaRPr lang="de-DE"/>
          </a:p>
        </p:txBody>
      </p:sp>
      <p:sp>
        <p:nvSpPr>
          <p:cNvPr id="6" name="Foliennummernplatzhalter 5"/>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170878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7C5336A-D709-4F68-9BEB-6FAAA9460CEB}" type="datetime1">
              <a:rPr lang="de-DE" smtClean="0"/>
              <a:t>02.12.2015</a:t>
            </a:fld>
            <a:endParaRPr lang="de-DE"/>
          </a:p>
        </p:txBody>
      </p:sp>
      <p:sp>
        <p:nvSpPr>
          <p:cNvPr id="5" name="Fußzeilenplatzhalter 4"/>
          <p:cNvSpPr>
            <a:spLocks noGrp="1"/>
          </p:cNvSpPr>
          <p:nvPr>
            <p:ph type="ftr" sz="quarter" idx="11"/>
          </p:nvPr>
        </p:nvSpPr>
        <p:spPr/>
        <p:txBody>
          <a:bodyPr/>
          <a:lstStyle/>
          <a:p>
            <a:r>
              <a:rPr lang="de-DE" smtClean="0"/>
              <a:t>10. China-Roundtable/03.12.2015</a:t>
            </a:r>
            <a:endParaRPr lang="de-DE"/>
          </a:p>
        </p:txBody>
      </p:sp>
      <p:sp>
        <p:nvSpPr>
          <p:cNvPr id="6" name="Foliennummernplatzhalter 5"/>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64408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30ADF4A-E19B-4FAD-8E91-C630D85CBEE0}" type="datetime1">
              <a:rPr lang="de-DE" smtClean="0"/>
              <a:t>02.12.2015</a:t>
            </a:fld>
            <a:endParaRPr lang="de-DE"/>
          </a:p>
        </p:txBody>
      </p:sp>
      <p:sp>
        <p:nvSpPr>
          <p:cNvPr id="6" name="Fußzeilenplatzhalter 5"/>
          <p:cNvSpPr>
            <a:spLocks noGrp="1"/>
          </p:cNvSpPr>
          <p:nvPr>
            <p:ph type="ftr" sz="quarter" idx="11"/>
          </p:nvPr>
        </p:nvSpPr>
        <p:spPr/>
        <p:txBody>
          <a:bodyPr/>
          <a:lstStyle/>
          <a:p>
            <a:r>
              <a:rPr lang="de-DE" smtClean="0"/>
              <a:t>10. China-Roundtable/03.12.2015</a:t>
            </a:r>
            <a:endParaRPr lang="de-DE"/>
          </a:p>
        </p:txBody>
      </p:sp>
      <p:sp>
        <p:nvSpPr>
          <p:cNvPr id="7" name="Foliennummernplatzhalter 6"/>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124387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2BB558C-EEF2-4099-B6D9-960B507D5BB5}" type="datetime1">
              <a:rPr lang="de-DE" smtClean="0"/>
              <a:t>02.12.2015</a:t>
            </a:fld>
            <a:endParaRPr lang="de-DE"/>
          </a:p>
        </p:txBody>
      </p:sp>
      <p:sp>
        <p:nvSpPr>
          <p:cNvPr id="8" name="Fußzeilenplatzhalter 7"/>
          <p:cNvSpPr>
            <a:spLocks noGrp="1"/>
          </p:cNvSpPr>
          <p:nvPr>
            <p:ph type="ftr" sz="quarter" idx="11"/>
          </p:nvPr>
        </p:nvSpPr>
        <p:spPr/>
        <p:txBody>
          <a:bodyPr/>
          <a:lstStyle/>
          <a:p>
            <a:r>
              <a:rPr lang="de-DE" smtClean="0"/>
              <a:t>10. China-Roundtable/03.12.2015</a:t>
            </a:r>
            <a:endParaRPr lang="de-DE"/>
          </a:p>
        </p:txBody>
      </p:sp>
      <p:sp>
        <p:nvSpPr>
          <p:cNvPr id="9" name="Foliennummernplatzhalter 8"/>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334427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0CFE649-0192-48A6-9569-9FBB5E624B1F}" type="datetime1">
              <a:rPr lang="de-DE" smtClean="0"/>
              <a:t>02.12.2015</a:t>
            </a:fld>
            <a:endParaRPr lang="de-DE"/>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sp>
        <p:nvSpPr>
          <p:cNvPr id="5" name="Foliennummernplatzhalter 4"/>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46766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1966700-3C6A-4499-95E3-6C488EA984D3}" type="datetime1">
              <a:rPr lang="de-DE" smtClean="0"/>
              <a:t>02.12.2015</a:t>
            </a:fld>
            <a:endParaRPr lang="de-DE"/>
          </a:p>
        </p:txBody>
      </p:sp>
      <p:sp>
        <p:nvSpPr>
          <p:cNvPr id="3" name="Fußzeilenplatzhalter 2"/>
          <p:cNvSpPr>
            <a:spLocks noGrp="1"/>
          </p:cNvSpPr>
          <p:nvPr>
            <p:ph type="ftr" sz="quarter" idx="11"/>
          </p:nvPr>
        </p:nvSpPr>
        <p:spPr/>
        <p:txBody>
          <a:bodyPr/>
          <a:lstStyle/>
          <a:p>
            <a:r>
              <a:rPr lang="de-DE" smtClean="0"/>
              <a:t>10. China-Roundtable/03.12.2015</a:t>
            </a:r>
            <a:endParaRPr lang="de-DE"/>
          </a:p>
        </p:txBody>
      </p:sp>
      <p:sp>
        <p:nvSpPr>
          <p:cNvPr id="4" name="Foliennummernplatzhalter 3"/>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423125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72A14CF-7A73-4196-8F6C-BBAF66A4F50E}" type="datetime1">
              <a:rPr lang="de-DE" smtClean="0"/>
              <a:t>02.12.2015</a:t>
            </a:fld>
            <a:endParaRPr lang="de-DE"/>
          </a:p>
        </p:txBody>
      </p:sp>
      <p:sp>
        <p:nvSpPr>
          <p:cNvPr id="6" name="Fußzeilenplatzhalter 5"/>
          <p:cNvSpPr>
            <a:spLocks noGrp="1"/>
          </p:cNvSpPr>
          <p:nvPr>
            <p:ph type="ftr" sz="quarter" idx="11"/>
          </p:nvPr>
        </p:nvSpPr>
        <p:spPr/>
        <p:txBody>
          <a:bodyPr/>
          <a:lstStyle/>
          <a:p>
            <a:r>
              <a:rPr lang="de-DE" smtClean="0"/>
              <a:t>10. China-Roundtable/03.12.2015</a:t>
            </a:r>
            <a:endParaRPr lang="de-DE"/>
          </a:p>
        </p:txBody>
      </p:sp>
      <p:sp>
        <p:nvSpPr>
          <p:cNvPr id="7" name="Foliennummernplatzhalter 6"/>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302252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CB5D14A-FC35-4E52-BE5D-C1BA42E65D36}" type="datetime1">
              <a:rPr lang="de-DE" smtClean="0"/>
              <a:t>02.12.2015</a:t>
            </a:fld>
            <a:endParaRPr lang="de-DE"/>
          </a:p>
        </p:txBody>
      </p:sp>
      <p:sp>
        <p:nvSpPr>
          <p:cNvPr id="6" name="Fußzeilenplatzhalter 5"/>
          <p:cNvSpPr>
            <a:spLocks noGrp="1"/>
          </p:cNvSpPr>
          <p:nvPr>
            <p:ph type="ftr" sz="quarter" idx="11"/>
          </p:nvPr>
        </p:nvSpPr>
        <p:spPr/>
        <p:txBody>
          <a:bodyPr/>
          <a:lstStyle/>
          <a:p>
            <a:r>
              <a:rPr lang="de-DE" smtClean="0"/>
              <a:t>10. China-Roundtable/03.12.2015</a:t>
            </a:r>
            <a:endParaRPr lang="de-DE"/>
          </a:p>
        </p:txBody>
      </p:sp>
      <p:sp>
        <p:nvSpPr>
          <p:cNvPr id="7" name="Foliennummernplatzhalter 6"/>
          <p:cNvSpPr>
            <a:spLocks noGrp="1"/>
          </p:cNvSpPr>
          <p:nvPr>
            <p:ph type="sldNum" sz="quarter" idx="12"/>
          </p:nvPr>
        </p:nvSpPr>
        <p:spPr/>
        <p:txBody>
          <a:bodyPr/>
          <a:lstStyle/>
          <a:p>
            <a:fld id="{5B62F6F8-9E9E-44B1-B032-136730EC95CD}" type="slidenum">
              <a:rPr lang="de-DE" smtClean="0"/>
              <a:t>‹Nr.›</a:t>
            </a:fld>
            <a:endParaRPr lang="de-DE"/>
          </a:p>
        </p:txBody>
      </p:sp>
    </p:spTree>
    <p:extLst>
      <p:ext uri="{BB962C8B-B14F-4D97-AF65-F5344CB8AC3E}">
        <p14:creationId xmlns:p14="http://schemas.microsoft.com/office/powerpoint/2010/main" val="252702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A2C89-814C-4AEB-BDE1-A1518280CBCA}" type="datetime1">
              <a:rPr lang="de-DE" smtClean="0"/>
              <a:t>02.12.2015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10. China-Roundtable/03.12.2015</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2F6F8-9E9E-44B1-B032-136730EC95CD}" type="slidenum">
              <a:rPr lang="de-DE" smtClean="0"/>
              <a:t>‹Nr.›</a:t>
            </a:fld>
            <a:endParaRPr lang="de-DE"/>
          </a:p>
        </p:txBody>
      </p:sp>
    </p:spTree>
    <p:extLst>
      <p:ext uri="{BB962C8B-B14F-4D97-AF65-F5344CB8AC3E}">
        <p14:creationId xmlns:p14="http://schemas.microsoft.com/office/powerpoint/2010/main" val="296023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www.hansa-bildung.de/" TargetMode="External"/><Relationship Id="rId2" Type="http://schemas.openxmlformats.org/officeDocument/2006/relationships/hyperlink" Target="http://www.hansa-gruppe.info/"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sz="6600" dirty="0" smtClean="0">
                <a:latin typeface="Verdana" panose="020B0604030504040204" pitchFamily="34" charset="0"/>
                <a:ea typeface="Verdana" panose="020B0604030504040204" pitchFamily="34" charset="0"/>
                <a:cs typeface="Verdana" panose="020B0604030504040204" pitchFamily="34" charset="0"/>
              </a:rPr>
              <a:t>Herzlich willkommen!</a:t>
            </a:r>
            <a:endParaRPr lang="de-DE" sz="6600" dirty="0">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type="subTitle" idx="1"/>
          </p:nvPr>
        </p:nvSpPr>
        <p:spPr/>
        <p:txBody>
          <a:bodyPr/>
          <a:lstStyle/>
          <a:p>
            <a:endParaRPr lang="de-DE" dirty="0"/>
          </a:p>
        </p:txBody>
      </p:sp>
      <p:sp>
        <p:nvSpPr>
          <p:cNvPr id="9" name="Fußzeilenplatzhalter 8"/>
          <p:cNvSpPr>
            <a:spLocks noGrp="1"/>
          </p:cNvSpPr>
          <p:nvPr>
            <p:ph type="ftr" sz="quarter" idx="11"/>
          </p:nvPr>
        </p:nvSpPr>
        <p:spPr/>
        <p:txBody>
          <a:bodyPr/>
          <a:lstStyle/>
          <a:p>
            <a:r>
              <a:rPr lang="de-DE" dirty="0" smtClean="0"/>
              <a:t>10. China-</a:t>
            </a:r>
            <a:r>
              <a:rPr lang="de-DE" dirty="0" err="1" smtClean="0"/>
              <a:t>Roundtable</a:t>
            </a:r>
            <a:r>
              <a:rPr lang="de-DE" dirty="0" smtClean="0"/>
              <a:t>/03.12.2015</a:t>
            </a:r>
            <a:endParaRPr 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PROJEKTE\2#Bilder_u_Logos\1#Neutrale Bilder\Freundschaftspins-Deutschland-Chi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747" y="4236439"/>
            <a:ext cx="1640506" cy="131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713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1196752"/>
            <a:ext cx="8229600" cy="1143000"/>
          </a:xfrm>
        </p:spPr>
        <p:txBody>
          <a:bodyPr>
            <a:noAutofit/>
          </a:bodyPr>
          <a:lstStyle/>
          <a:p>
            <a:r>
              <a:rPr lang="de-DE" altLang="de-DE"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Impressionen unserer ersten Reise nach China</a:t>
            </a:r>
            <a:br>
              <a:rPr lang="de-DE" altLang="de-DE"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br>
            <a:r>
              <a:rPr lang="de-DE" altLang="de-DE"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vom 04. bis 08. März 2014</a:t>
            </a:r>
            <a:endParaRPr lang="de-DE" sz="28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2540285"/>
            <a:ext cx="3063673" cy="174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448" y="2540285"/>
            <a:ext cx="3087688"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021" y="4544853"/>
            <a:ext cx="2690813"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9157" y="4509120"/>
            <a:ext cx="2912269" cy="170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950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1916832"/>
            <a:ext cx="8462714" cy="1080120"/>
          </a:xfrm>
        </p:spPr>
        <p:txBody>
          <a:bodyPr>
            <a:normAutofit/>
          </a:bodyPr>
          <a:lstStyle/>
          <a:p>
            <a:r>
              <a:rPr lang="de-DE" sz="22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Chinesische Pflegefachkräfte für die HANSA-Gruppe</a:t>
            </a:r>
            <a:endParaRPr lang="de-DE" sz="22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type="subTitle" idx="1"/>
          </p:nvPr>
        </p:nvSpPr>
        <p:spPr>
          <a:xfrm>
            <a:off x="251520" y="2852936"/>
            <a:ext cx="8640960" cy="3528392"/>
          </a:xfrm>
        </p:spPr>
        <p:txBody>
          <a:bodyPr>
            <a:normAutofit fontScale="92500"/>
          </a:bodyPr>
          <a:lstStyle/>
          <a:p>
            <a:pPr marL="285750" indent="-285750" algn="l">
              <a:buClr>
                <a:schemeClr val="tx1"/>
              </a:buClr>
              <a:buFont typeface="Wingdings" panose="05000000000000000000" pitchFamily="2" charset="2"/>
              <a:buChar char="Ø"/>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Organisation von Deutsch-Sprachkursen für chinesische Krankenpflegefachkräfte in China</a:t>
            </a:r>
          </a:p>
          <a:p>
            <a:pPr marL="285750" indent="-285750" algn="l">
              <a:buClr>
                <a:schemeClr val="tx1"/>
              </a:buClr>
              <a:buFont typeface="Wingdings" panose="05000000000000000000" pitchFamily="2" charset="2"/>
              <a:buChar char="Ø"/>
            </a:pPr>
            <a:r>
              <a:rPr lang="de-DE"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Ziel:</a:t>
            </a: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Kenntnisse der deutschen Sprache auf dem Sprachniveau B2 (GER)</a:t>
            </a:r>
          </a:p>
          <a:p>
            <a:pPr marL="285750" indent="-285750" algn="l">
              <a:buClr>
                <a:schemeClr val="tx1"/>
              </a:buClr>
              <a:buFont typeface="Wingdings" panose="05000000000000000000" pitchFamily="2" charset="2"/>
              <a:buChar char="Ø"/>
            </a:pPr>
            <a:r>
              <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rPr>
              <a:t>f</a:t>
            </a: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inanzielle Unterstützung der Kursteilnehmer durch die HANSA-Gruppe</a:t>
            </a:r>
          </a:p>
          <a:p>
            <a:pPr marL="285750" indent="-285750" algn="l">
              <a:buClr>
                <a:schemeClr val="tx1"/>
              </a:buClr>
              <a:buFont typeface="Wingdings" panose="05000000000000000000" pitchFamily="2" charset="2"/>
              <a:buChar char="Ø"/>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Nach der Ankunft in Deutschland: Durchführung eines 3-monatigen intensiven Anerkennungskurses zur Vorbereitung auf die Anerkennungsprüfung nach dem deutschen Krankenpflegegesetz durch die HANSA Pflegefachschulen</a:t>
            </a:r>
          </a:p>
          <a:p>
            <a:pPr marL="285750" indent="-285750" algn="l">
              <a:buClr>
                <a:schemeClr val="tx1"/>
              </a:buClr>
              <a:buFont typeface="Wingdings" panose="05000000000000000000" pitchFamily="2" charset="2"/>
              <a:buChar char="Ø"/>
            </a:pPr>
            <a:r>
              <a:rPr lang="de-DE"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Ziel:</a:t>
            </a: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Anerkennung des Examens nach dem deutschen    	Krankenpflegegesetz</a:t>
            </a:r>
          </a:p>
          <a:p>
            <a:pPr marL="285750" indent="-285750" algn="l">
              <a:buClr>
                <a:schemeClr val="tx1"/>
              </a:buClr>
              <a:buFont typeface="Wingdings" panose="05000000000000000000" pitchFamily="2" charset="2"/>
              <a:buChar char="Ø"/>
            </a:pPr>
            <a:r>
              <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rPr>
              <a:t>u</a:t>
            </a: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nbefristeter Arbeitsvertrag als Pflegefachkraft bei der Hansa-Gruppe und der Azurit-Gruppe</a:t>
            </a:r>
          </a:p>
          <a:p>
            <a:pPr marL="285750" indent="-285750" algn="l">
              <a:buClr>
                <a:schemeClr val="tx1"/>
              </a:buClr>
              <a:buFont typeface="Wingdings" panose="05000000000000000000" pitchFamily="2" charset="2"/>
              <a:buChar char="Ø"/>
            </a:pPr>
            <a:endPar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3443717" y="1223761"/>
            <a:ext cx="2232248" cy="646331"/>
          </a:xfrm>
          <a:prstGeom prst="rect">
            <a:avLst/>
          </a:prstGeom>
          <a:noFill/>
        </p:spPr>
        <p:txBody>
          <a:bodyPr wrap="square" rtlCol="0">
            <a:spAutoFit/>
          </a:bodyPr>
          <a:lstStyle/>
          <a:p>
            <a:pPr algn="ctr"/>
            <a:r>
              <a:rPr lang="de-DE" sz="36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Step</a:t>
            </a:r>
            <a:r>
              <a:rPr lang="de-DE" sz="36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1</a:t>
            </a:r>
            <a:endParaRPr lang="de-DE" sz="3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5524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2059107"/>
            <a:ext cx="8928992" cy="1081861"/>
          </a:xfrm>
        </p:spPr>
        <p:txBody>
          <a:bodyPr>
            <a:normAutofit/>
          </a:bodyPr>
          <a:lstStyle/>
          <a:p>
            <a:r>
              <a:rPr lang="de-DE" sz="22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Ausbildung zur examinierten Pflegefachkraft in Deutschland</a:t>
            </a:r>
            <a:endParaRPr lang="de-DE" sz="22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type="subTitle" idx="1"/>
          </p:nvPr>
        </p:nvSpPr>
        <p:spPr>
          <a:xfrm>
            <a:off x="251520" y="3212976"/>
            <a:ext cx="8640960" cy="3024336"/>
          </a:xfrm>
        </p:spPr>
        <p:txBody>
          <a:bodyPr>
            <a:normAutofit fontScale="92500"/>
          </a:bodyPr>
          <a:lstStyle/>
          <a:p>
            <a:pPr marL="285750" indent="-285750" algn="l">
              <a:lnSpc>
                <a:spcPct val="150000"/>
              </a:lnSpc>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Deutschsprachkurs vor der Einreise: B1-Level (GER)</a:t>
            </a:r>
          </a:p>
          <a:p>
            <a:pPr marL="285750" indent="-285750" algn="l">
              <a:lnSpc>
                <a:spcPct val="150000"/>
              </a:lnSpc>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Ausbildung in den regulären Ausbildungsbetrieben der HANSA Pflegefachschulen in Oldenburg und Bremerhaven</a:t>
            </a:r>
          </a:p>
          <a:p>
            <a:pPr marL="285750" indent="-285750" algn="l">
              <a:lnSpc>
                <a:spcPct val="150000"/>
              </a:lnSpc>
              <a:buFont typeface="Wingdings" panose="05000000000000000000" pitchFamily="2" charset="2"/>
              <a:buChar char="Ø"/>
            </a:pPr>
            <a:r>
              <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rPr>
              <a:t>p</a:t>
            </a: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raktische Ausbildung in den Betrieben der HANSA-Gruppe und weiterer Kooperationspartner</a:t>
            </a:r>
          </a:p>
          <a:p>
            <a:pPr marL="285750" indent="-285750" algn="l">
              <a:lnSpc>
                <a:spcPct val="150000"/>
              </a:lnSpc>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Ausbildungsvergütung wird von den Kooperationsbetrieben gezahlt</a:t>
            </a:r>
            <a:endPar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2699792" y="1412776"/>
            <a:ext cx="3744416" cy="646331"/>
          </a:xfrm>
          <a:prstGeom prst="rect">
            <a:avLst/>
          </a:prstGeom>
          <a:noFill/>
        </p:spPr>
        <p:txBody>
          <a:bodyPr wrap="square" rtlCol="0">
            <a:spAutoFit/>
          </a:bodyPr>
          <a:lstStyle/>
          <a:p>
            <a:pPr algn="ctr"/>
            <a:r>
              <a:rPr lang="de-DE" sz="3600" dirty="0" smtClean="0">
                <a:latin typeface="Verdana" panose="020B0604030504040204" pitchFamily="34" charset="0"/>
                <a:ea typeface="Verdana" panose="020B0604030504040204" pitchFamily="34" charset="0"/>
                <a:cs typeface="Verdana" panose="020B0604030504040204" pitchFamily="34" charset="0"/>
              </a:rPr>
              <a:t> </a:t>
            </a:r>
            <a:r>
              <a:rPr lang="de-DE" sz="36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Step</a:t>
            </a:r>
            <a:r>
              <a:rPr lang="de-DE" sz="36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2</a:t>
            </a:r>
            <a:endParaRPr lang="de-DE" sz="3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4718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124744"/>
            <a:ext cx="8712968" cy="1614041"/>
          </a:xfrm>
        </p:spPr>
        <p:txBody>
          <a:bodyPr>
            <a:normAutofit/>
          </a:bodyPr>
          <a:lstStyle/>
          <a:p>
            <a:r>
              <a:rPr lang="de-DE" sz="32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Willkommens- und Bleibekultur</a:t>
            </a:r>
            <a:endParaRPr lang="de-DE" sz="32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type="subTitle" idx="1"/>
          </p:nvPr>
        </p:nvSpPr>
        <p:spPr>
          <a:xfrm>
            <a:off x="251520" y="2420888"/>
            <a:ext cx="8640960" cy="3888432"/>
          </a:xfrm>
        </p:spPr>
        <p:txBody>
          <a:bodyPr>
            <a:normAutofit lnSpcReduction="10000"/>
          </a:bodyPr>
          <a:lstStyle/>
          <a:p>
            <a:pPr marL="285750" indent="-285750" algn="l">
              <a:lnSpc>
                <a:spcPct val="150000"/>
              </a:lnSpc>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interkulturelles Training der involvierten HANSA- und AZURIT-Mitarbeiter</a:t>
            </a:r>
          </a:p>
          <a:p>
            <a:pPr marL="285750" indent="-285750" algn="l">
              <a:lnSpc>
                <a:spcPct val="150000"/>
              </a:lnSpc>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Aufbau eines Patenmodells zur „Betreuung“ der chinesischen Gäste</a:t>
            </a:r>
          </a:p>
          <a:p>
            <a:pPr marL="285750" indent="-285750" algn="l">
              <a:lnSpc>
                <a:spcPct val="150000"/>
              </a:lnSpc>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Unterstützung bei Behördengängen</a:t>
            </a:r>
          </a:p>
          <a:p>
            <a:pPr marL="285750" indent="-285750" algn="l">
              <a:lnSpc>
                <a:spcPct val="150000"/>
              </a:lnSpc>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Hilfestellung bei der Wohnungssuche</a:t>
            </a:r>
          </a:p>
          <a:p>
            <a:pPr marL="285750" indent="-285750" algn="l">
              <a:lnSpc>
                <a:spcPct val="150000"/>
              </a:lnSpc>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Angebot an weiteren Sprachkursen und Vermittlung der deutschen Kultur</a:t>
            </a:r>
          </a:p>
          <a:p>
            <a:pPr algn="l"/>
            <a:endPar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Wingdings" panose="05000000000000000000" pitchFamily="2" charset="2"/>
              <a:buChar char="Ø"/>
            </a:pPr>
            <a:endPar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Wingdings" panose="05000000000000000000" pitchFamily="2" charset="2"/>
              <a:buChar char="Ø"/>
            </a:pPr>
            <a:endPar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954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1675781"/>
            <a:ext cx="8280920" cy="1033139"/>
          </a:xfrm>
        </p:spPr>
        <p:txBody>
          <a:bodyPr>
            <a:normAutofit/>
          </a:bodyPr>
          <a:lstStyle/>
          <a:p>
            <a:r>
              <a:rPr lang="de-DE" sz="24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Ausbildung zur Pflegefachkraft in China</a:t>
            </a:r>
            <a:endParaRPr lang="de-DE" sz="24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type="subTitle" idx="1"/>
          </p:nvPr>
        </p:nvSpPr>
        <p:spPr>
          <a:xfrm>
            <a:off x="251520" y="2564904"/>
            <a:ext cx="8640960" cy="3744416"/>
          </a:xfrm>
        </p:spPr>
        <p:txBody>
          <a:bodyPr>
            <a:noAutofit/>
          </a:bodyPr>
          <a:lstStyle/>
          <a:p>
            <a:pPr marL="285750" indent="-285750" algn="l">
              <a:lnSpc>
                <a:spcPct val="160000"/>
              </a:lnSpc>
              <a:buFont typeface="Wingdings" panose="05000000000000000000" pitchFamily="2" charset="2"/>
              <a:buChar char="Ø"/>
            </a:pPr>
            <a:r>
              <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rPr>
              <a:t>d</a:t>
            </a: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reijährige Ausbildung nach deutschen Richtlinien im dualen Ausbildungssystem für chinesische Jugendliche für den chinesischen Pflegemarkt unter der Leitung der HANSA Pflegefachschulen</a:t>
            </a:r>
          </a:p>
          <a:p>
            <a:pPr marL="285750" indent="-285750" algn="l">
              <a:lnSpc>
                <a:spcPct val="160000"/>
              </a:lnSpc>
              <a:buFont typeface="Wingdings" panose="05000000000000000000" pitchFamily="2" charset="2"/>
              <a:buChar char="Ø"/>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Deutschsprachkurs während der Ausbildung mit Ziel: B1-Level (GER)</a:t>
            </a:r>
          </a:p>
          <a:p>
            <a:pPr marL="285750" indent="-285750" algn="l">
              <a:lnSpc>
                <a:spcPct val="160000"/>
              </a:lnSpc>
              <a:buFont typeface="Wingdings" panose="05000000000000000000" pitchFamily="2" charset="2"/>
              <a:buChar char="Ø"/>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Ausbildungsvergütung erfolgt durch die chinesischen Praktikumspartner</a:t>
            </a:r>
          </a:p>
          <a:p>
            <a:pPr marL="285750" indent="-285750" algn="l">
              <a:lnSpc>
                <a:spcPct val="160000"/>
              </a:lnSpc>
              <a:buFont typeface="Wingdings" panose="05000000000000000000" pitchFamily="2" charset="2"/>
              <a:buChar char="Ø"/>
            </a:pPr>
            <a:r>
              <a:rPr lang="de-DE"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Option auf Arbeitsaufnahme in Deutschland unter der Voraussetzung des Sprachniveaus B2-Level (GER)</a:t>
            </a:r>
            <a:endParaRPr lang="de-DE"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746573" y="1053826"/>
            <a:ext cx="5688632" cy="646331"/>
          </a:xfrm>
          <a:prstGeom prst="rect">
            <a:avLst/>
          </a:prstGeom>
          <a:noFill/>
        </p:spPr>
        <p:txBody>
          <a:bodyPr wrap="square" rtlCol="0">
            <a:spAutoFit/>
          </a:bodyPr>
          <a:lstStyle/>
          <a:p>
            <a:pPr algn="ctr"/>
            <a:r>
              <a:rPr lang="de-DE" sz="3600" dirty="0" err="1"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Step</a:t>
            </a:r>
            <a:r>
              <a:rPr lang="de-DE" sz="3600"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3</a:t>
            </a:r>
            <a:endParaRPr lang="de-DE" sz="3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38762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1052736"/>
            <a:ext cx="8462714" cy="551061"/>
          </a:xfrm>
        </p:spPr>
        <p:txBody>
          <a:bodyPr>
            <a:normAutofit/>
          </a:bodyPr>
          <a:lstStyle/>
          <a:p>
            <a:r>
              <a:rPr lang="de-DE" sz="2800" b="1" dirty="0" smtClean="0">
                <a:latin typeface="Verdana" panose="020B0604030504040204" pitchFamily="34" charset="0"/>
                <a:ea typeface="Verdana" panose="020B0604030504040204" pitchFamily="34" charset="0"/>
                <a:cs typeface="Verdana" panose="020B0604030504040204" pitchFamily="34" charset="0"/>
              </a:rPr>
              <a:t>Unsere Ansprechpartner</a:t>
            </a:r>
            <a:endParaRPr lang="de-DE" sz="28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PROJEKTE\2#Bilder_u_Logos\1#Neutrale Bilder\S.Milbratz_sw.tif"/>
          <p:cNvPicPr>
            <a:picLocks noChangeAspect="1" noChangeArrowheads="1"/>
          </p:cNvPicPr>
          <p:nvPr/>
        </p:nvPicPr>
        <p:blipFill>
          <a:blip r:embed="rId4" cstate="print">
            <a:extLst>
              <a:ext uri="{28A0092B-C50C-407E-A947-70E740481C1C}">
                <a14:useLocalDpi xmlns:a14="http://schemas.microsoft.com/office/drawing/2010/main" val="0"/>
              </a:ext>
            </a:extLst>
          </a:blip>
          <a:srcRect t="4332" b="18810"/>
          <a:stretch>
            <a:fillRect/>
          </a:stretch>
        </p:blipFill>
        <p:spPr bwMode="auto">
          <a:xfrm>
            <a:off x="3839051" y="1866345"/>
            <a:ext cx="1366838" cy="151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PROJEKTE\2#Bilder_u_Logos\1#Neutrale Bilder\KurtPlagge_sw.tif"/>
          <p:cNvPicPr>
            <a:picLocks noChangeAspect="1" noChangeArrowheads="1"/>
          </p:cNvPicPr>
          <p:nvPr/>
        </p:nvPicPr>
        <p:blipFill>
          <a:blip r:embed="rId5" cstate="print">
            <a:extLst>
              <a:ext uri="{28A0092B-C50C-407E-A947-70E740481C1C}">
                <a14:useLocalDpi xmlns:a14="http://schemas.microsoft.com/office/drawing/2010/main" val="0"/>
              </a:ext>
            </a:extLst>
          </a:blip>
          <a:srcRect r="25383"/>
          <a:stretch>
            <a:fillRect/>
          </a:stretch>
        </p:blipFill>
        <p:spPr bwMode="auto">
          <a:xfrm>
            <a:off x="6901929" y="1866345"/>
            <a:ext cx="1475649" cy="15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176" y="1915964"/>
            <a:ext cx="1443310" cy="1513036"/>
          </a:xfrm>
          <a:prstGeom prst="rect">
            <a:avLst/>
          </a:prstGeom>
        </p:spPr>
      </p:pic>
      <p:sp>
        <p:nvSpPr>
          <p:cNvPr id="6" name="Rechteck 5"/>
          <p:cNvSpPr/>
          <p:nvPr/>
        </p:nvSpPr>
        <p:spPr>
          <a:xfrm>
            <a:off x="3449876" y="3789040"/>
            <a:ext cx="2340260" cy="738664"/>
          </a:xfrm>
          <a:prstGeom prst="rect">
            <a:avLst/>
          </a:prstGeom>
        </p:spPr>
        <p:txBody>
          <a:bodyPr wrap="square">
            <a:spAutoFit/>
          </a:bodyPr>
          <a:lstStyle/>
          <a:p>
            <a:pPr algn="ctr">
              <a:buClr>
                <a:srgbClr val="F79646"/>
              </a:buClr>
            </a:pPr>
            <a:r>
              <a:rPr lang="de-DE" altLang="de-DE" sz="1400" b="1" dirty="0" smtClean="0">
                <a:latin typeface="Verdana" panose="020B0604030504040204" pitchFamily="34" charset="0"/>
                <a:ea typeface="Verdana" panose="020B0604030504040204" pitchFamily="34" charset="0"/>
                <a:cs typeface="Verdana" panose="020B0604030504040204" pitchFamily="34" charset="0"/>
                <a:sym typeface="Wingdings" pitchFamily="2" charset="2"/>
              </a:rPr>
              <a:t>Sonja </a:t>
            </a:r>
            <a:r>
              <a:rPr lang="de-DE" altLang="de-DE" sz="1400" b="1" dirty="0" err="1" smtClean="0">
                <a:latin typeface="Verdana" panose="020B0604030504040204" pitchFamily="34" charset="0"/>
                <a:ea typeface="Verdana" panose="020B0604030504040204" pitchFamily="34" charset="0"/>
                <a:cs typeface="Verdana" panose="020B0604030504040204" pitchFamily="34" charset="0"/>
                <a:sym typeface="Wingdings" pitchFamily="2" charset="2"/>
              </a:rPr>
              <a:t>Milbratz</a:t>
            </a:r>
            <a:endParaRPr lang="de-DE" altLang="de-DE" sz="1400" b="1" dirty="0" smtClean="0">
              <a:latin typeface="Verdana" panose="020B0604030504040204" pitchFamily="34" charset="0"/>
              <a:ea typeface="Verdana" panose="020B0604030504040204" pitchFamily="34" charset="0"/>
              <a:cs typeface="Verdana" panose="020B0604030504040204" pitchFamily="34" charset="0"/>
              <a:sym typeface="Wingdings" pitchFamily="2" charset="2"/>
            </a:endParaRPr>
          </a:p>
          <a:p>
            <a:pPr algn="ctr">
              <a:buClr>
                <a:srgbClr val="F79646"/>
              </a:buClr>
            </a:pPr>
            <a:r>
              <a:rPr lang="de-DE" altLang="de-DE" sz="1400" b="1" dirty="0" smtClean="0">
                <a:latin typeface="Verdana" panose="020B0604030504040204" pitchFamily="34" charset="0"/>
                <a:ea typeface="Verdana" panose="020B0604030504040204" pitchFamily="34" charset="0"/>
                <a:cs typeface="Verdana" panose="020B0604030504040204" pitchFamily="34" charset="0"/>
                <a:sym typeface="Wingdings" pitchFamily="2" charset="2"/>
              </a:rPr>
              <a:t>HANSA</a:t>
            </a:r>
          </a:p>
          <a:p>
            <a:pPr algn="ctr">
              <a:buClr>
                <a:srgbClr val="F79646"/>
              </a:buClr>
            </a:pPr>
            <a:r>
              <a:rPr lang="de-DE" altLang="de-DE" sz="1400" b="1" dirty="0" smtClean="0">
                <a:latin typeface="Verdana" panose="020B0604030504040204" pitchFamily="34" charset="0"/>
                <a:ea typeface="Verdana" panose="020B0604030504040204" pitchFamily="34" charset="0"/>
                <a:cs typeface="Verdana" panose="020B0604030504040204" pitchFamily="34" charset="0"/>
                <a:sym typeface="Wingdings" pitchFamily="2" charset="2"/>
              </a:rPr>
              <a:t>Personalentwicklung</a:t>
            </a:r>
            <a:endParaRPr lang="de-DE" altLang="de-DE" sz="1400" b="1" dirty="0">
              <a:latin typeface="Verdana" panose="020B0604030504040204" pitchFamily="34" charset="0"/>
              <a:ea typeface="Verdana" panose="020B0604030504040204" pitchFamily="34" charset="0"/>
              <a:cs typeface="Verdana" panose="020B0604030504040204" pitchFamily="34" charset="0"/>
              <a:sym typeface="Wingdings" pitchFamily="2" charset="2"/>
            </a:endParaRPr>
          </a:p>
        </p:txBody>
      </p:sp>
      <p:sp>
        <p:nvSpPr>
          <p:cNvPr id="11" name="Rechteck 10"/>
          <p:cNvSpPr/>
          <p:nvPr/>
        </p:nvSpPr>
        <p:spPr>
          <a:xfrm>
            <a:off x="3410872" y="4894834"/>
            <a:ext cx="2418268" cy="1169551"/>
          </a:xfrm>
          <a:prstGeom prst="rect">
            <a:avLst/>
          </a:prstGeom>
        </p:spPr>
        <p:txBody>
          <a:bodyPr wrap="square">
            <a:spAutoFit/>
          </a:bodyPr>
          <a:lstStyle/>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Telefon:  </a:t>
            </a:r>
          </a:p>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+49 (0)441 9 22 83-67</a:t>
            </a:r>
          </a:p>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E-Mail:</a:t>
            </a:r>
          </a:p>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s.milbratz@hansa-gruppe.info</a:t>
            </a:r>
            <a:endParaRPr lang="de-DE" alt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12" name="Rechteck 11"/>
          <p:cNvSpPr/>
          <p:nvPr/>
        </p:nvSpPr>
        <p:spPr>
          <a:xfrm>
            <a:off x="6278385" y="3829299"/>
            <a:ext cx="2699792" cy="738664"/>
          </a:xfrm>
          <a:prstGeom prst="rect">
            <a:avLst/>
          </a:prstGeom>
        </p:spPr>
        <p:txBody>
          <a:bodyPr wrap="square">
            <a:spAutoFit/>
          </a:bodyPr>
          <a:lstStyle/>
          <a:p>
            <a:pPr algn="ctr">
              <a:buClr>
                <a:schemeClr val="accent6"/>
              </a:buClr>
              <a:defRPr/>
            </a:pPr>
            <a:r>
              <a:rPr lang="de-DE" sz="1400" b="1" dirty="0">
                <a:latin typeface="Verdana" panose="020B0604030504040204" pitchFamily="34" charset="0"/>
                <a:ea typeface="Verdana" panose="020B0604030504040204" pitchFamily="34" charset="0"/>
                <a:cs typeface="Verdana" panose="020B0604030504040204" pitchFamily="34" charset="0"/>
                <a:sym typeface="Wingdings" pitchFamily="2" charset="2"/>
              </a:rPr>
              <a:t>Kurt Plagge</a:t>
            </a:r>
          </a:p>
          <a:p>
            <a:pPr algn="ctr">
              <a:buClr>
                <a:schemeClr val="accent6"/>
              </a:buClr>
              <a:defRPr/>
            </a:pPr>
            <a:r>
              <a:rPr lang="de-DE" sz="1400" b="1" dirty="0">
                <a:latin typeface="Verdana" panose="020B0604030504040204" pitchFamily="34" charset="0"/>
                <a:ea typeface="Verdana" panose="020B0604030504040204" pitchFamily="34" charset="0"/>
                <a:cs typeface="Verdana" panose="020B0604030504040204" pitchFamily="34" charset="0"/>
                <a:sym typeface="Wingdings" pitchFamily="2" charset="2"/>
              </a:rPr>
              <a:t>Geschäftsführer HANSA </a:t>
            </a:r>
            <a:r>
              <a:rPr lang="de-DE" sz="1400" b="1" dirty="0" smtClean="0">
                <a:latin typeface="Verdana" panose="020B0604030504040204" pitchFamily="34" charset="0"/>
                <a:ea typeface="Verdana" panose="020B0604030504040204" pitchFamily="34" charset="0"/>
                <a:cs typeface="Verdana" panose="020B0604030504040204" pitchFamily="34" charset="0"/>
                <a:sym typeface="Wingdings" pitchFamily="2" charset="2"/>
              </a:rPr>
              <a:t>Pflegefachschulen</a:t>
            </a:r>
            <a:endParaRPr lang="de-DE" dirty="0"/>
          </a:p>
        </p:txBody>
      </p:sp>
      <p:sp>
        <p:nvSpPr>
          <p:cNvPr id="14" name="Rechteck 13"/>
          <p:cNvSpPr/>
          <p:nvPr/>
        </p:nvSpPr>
        <p:spPr>
          <a:xfrm>
            <a:off x="6464105" y="4894833"/>
            <a:ext cx="2617020" cy="1169551"/>
          </a:xfrm>
          <a:prstGeom prst="rect">
            <a:avLst/>
          </a:prstGeom>
        </p:spPr>
        <p:txBody>
          <a:bodyPr wrap="square">
            <a:spAutoFit/>
          </a:bodyPr>
          <a:lstStyle/>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Telefon:  </a:t>
            </a:r>
          </a:p>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+49 (0)441 9 22 83-69</a:t>
            </a:r>
          </a:p>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E-Mail:</a:t>
            </a:r>
          </a:p>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k.plagge@hansa-bildung.de</a:t>
            </a:r>
            <a:endParaRPr lang="de-DE" alt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15" name="Rechteck 14"/>
          <p:cNvSpPr/>
          <p:nvPr/>
        </p:nvSpPr>
        <p:spPr>
          <a:xfrm>
            <a:off x="229706" y="4894835"/>
            <a:ext cx="2398077" cy="1169551"/>
          </a:xfrm>
          <a:prstGeom prst="rect">
            <a:avLst/>
          </a:prstGeom>
        </p:spPr>
        <p:txBody>
          <a:bodyPr wrap="square">
            <a:spAutoFit/>
          </a:bodyPr>
          <a:lstStyle/>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Telefon:  </a:t>
            </a:r>
          </a:p>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+49 (0)441 9 22 83-39</a:t>
            </a:r>
          </a:p>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E-Mail:</a:t>
            </a:r>
          </a:p>
          <a:p>
            <a:pPr algn="ctr">
              <a:spcBef>
                <a:spcPct val="0"/>
              </a:spcBef>
            </a:pPr>
            <a:r>
              <a:rPr lang="de-DE" altLang="de-DE" sz="1400" dirty="0" smtClean="0">
                <a:latin typeface="Verdana" panose="020B0604030504040204" pitchFamily="34" charset="0"/>
                <a:ea typeface="Verdana" panose="020B0604030504040204" pitchFamily="34" charset="0"/>
                <a:cs typeface="Verdana" panose="020B0604030504040204" pitchFamily="34" charset="0"/>
              </a:rPr>
              <a:t>u.mueller@hansa-gruppe.info</a:t>
            </a:r>
            <a:endParaRPr lang="de-DE" alt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feld 15"/>
          <p:cNvSpPr txBox="1"/>
          <p:nvPr/>
        </p:nvSpPr>
        <p:spPr>
          <a:xfrm>
            <a:off x="409727" y="3789040"/>
            <a:ext cx="1872208" cy="738664"/>
          </a:xfrm>
          <a:prstGeom prst="rect">
            <a:avLst/>
          </a:prstGeom>
          <a:noFill/>
        </p:spPr>
        <p:txBody>
          <a:bodyPr wrap="square" rtlCol="0">
            <a:spAutoFit/>
          </a:bodyPr>
          <a:lstStyle/>
          <a:p>
            <a:pPr algn="ctr"/>
            <a:r>
              <a:rPr lang="de-DE" sz="1400" b="1" dirty="0" smtClean="0">
                <a:latin typeface="Verdana" panose="020B0604030504040204" pitchFamily="34" charset="0"/>
                <a:ea typeface="Verdana" panose="020B0604030504040204" pitchFamily="34" charset="0"/>
                <a:cs typeface="Verdana" panose="020B0604030504040204" pitchFamily="34" charset="0"/>
              </a:rPr>
              <a:t>Uwe Müller</a:t>
            </a:r>
          </a:p>
          <a:p>
            <a:pPr algn="ctr"/>
            <a:r>
              <a:rPr lang="de-DE" sz="1400" b="1" dirty="0" smtClean="0">
                <a:latin typeface="Verdana" panose="020B0604030504040204" pitchFamily="34" charset="0"/>
                <a:ea typeface="Verdana" panose="020B0604030504040204" pitchFamily="34" charset="0"/>
                <a:cs typeface="Verdana" panose="020B0604030504040204" pitchFamily="34" charset="0"/>
              </a:rPr>
              <a:t>HANSA</a:t>
            </a:r>
          </a:p>
          <a:p>
            <a:pPr algn="ctr"/>
            <a:r>
              <a:rPr lang="de-DE" sz="1400" b="1" dirty="0" smtClean="0">
                <a:latin typeface="Verdana" panose="020B0604030504040204" pitchFamily="34" charset="0"/>
                <a:ea typeface="Verdana" panose="020B0604030504040204" pitchFamily="34" charset="0"/>
                <a:cs typeface="Verdana" panose="020B0604030504040204" pitchFamily="34" charset="0"/>
              </a:rPr>
              <a:t>Personalleiter</a:t>
            </a:r>
            <a:endParaRPr lang="de-DE" sz="1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3463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556792"/>
            <a:ext cx="7772400" cy="2376264"/>
          </a:xfrm>
        </p:spPr>
        <p:txBody>
          <a:bodyPr>
            <a:normAutofit/>
          </a:bodyPr>
          <a:lstStyle/>
          <a:p>
            <a:r>
              <a:rPr lang="de-DE" dirty="0" smtClean="0">
                <a:solidFill>
                  <a:srgbClr val="006600"/>
                </a:solidFill>
                <a:latin typeface="Verdana" panose="020B0604030504040204" pitchFamily="34" charset="0"/>
                <a:ea typeface="Verdana" panose="020B0604030504040204" pitchFamily="34" charset="0"/>
                <a:cs typeface="Verdana" panose="020B0604030504040204" pitchFamily="34" charset="0"/>
              </a:rPr>
              <a:t>Vielen Dank für Ihre Aufmerksamkeit und Ihr Interesse!</a:t>
            </a:r>
            <a:endParaRPr lang="de-DE"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type="subTitle" idx="1"/>
          </p:nvPr>
        </p:nvSpPr>
        <p:spPr>
          <a:xfrm>
            <a:off x="1371600" y="3886200"/>
            <a:ext cx="6400800" cy="2135088"/>
          </a:xfrm>
        </p:spPr>
        <p:txBody>
          <a:bodyPr>
            <a:normAutofit fontScale="55000" lnSpcReduction="20000"/>
          </a:bodyPr>
          <a:lstStyle/>
          <a:p>
            <a:endParaRPr lang="de-DE" sz="38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de-DE" sz="3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Weitere Informationen erhalten Sie unter</a:t>
            </a:r>
            <a:r>
              <a:rPr lang="de-DE" sz="3800" dirty="0" smtClean="0">
                <a:latin typeface="Verdana" panose="020B0604030504040204" pitchFamily="34" charset="0"/>
                <a:ea typeface="Verdana" panose="020B0604030504040204" pitchFamily="34" charset="0"/>
                <a:cs typeface="Verdana" panose="020B0604030504040204" pitchFamily="34" charset="0"/>
              </a:rPr>
              <a:t>:</a:t>
            </a:r>
          </a:p>
          <a:p>
            <a:endParaRPr lang="de-DE" sz="3800" dirty="0" smtClean="0">
              <a:latin typeface="Verdana" panose="020B0604030504040204" pitchFamily="34" charset="0"/>
              <a:ea typeface="Verdana" panose="020B0604030504040204" pitchFamily="34" charset="0"/>
              <a:cs typeface="Verdana" panose="020B0604030504040204" pitchFamily="34" charset="0"/>
              <a:hlinkClick r:id="rId2"/>
            </a:endParaRPr>
          </a:p>
          <a:p>
            <a:pPr>
              <a:lnSpc>
                <a:spcPct val="120000"/>
              </a:lnSpc>
            </a:pPr>
            <a:r>
              <a:rPr lang="de-DE" dirty="0" smtClean="0">
                <a:latin typeface="Verdana" panose="020B0604030504040204" pitchFamily="34" charset="0"/>
                <a:ea typeface="Verdana" panose="020B0604030504040204" pitchFamily="34" charset="0"/>
                <a:cs typeface="Verdana" panose="020B0604030504040204" pitchFamily="34" charset="0"/>
                <a:hlinkClick r:id="rId2"/>
              </a:rPr>
              <a:t>www.hansa-gruppe.info</a:t>
            </a:r>
            <a:r>
              <a:rPr lang="de-DE" dirty="0" smtClean="0">
                <a:latin typeface="Verdana" panose="020B0604030504040204" pitchFamily="34" charset="0"/>
                <a:ea typeface="Verdana" panose="020B0604030504040204" pitchFamily="34" charset="0"/>
                <a:cs typeface="Verdana" panose="020B0604030504040204" pitchFamily="34" charset="0"/>
              </a:rPr>
              <a:t> </a:t>
            </a:r>
            <a:endParaRPr lang="de-DE"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de-DE"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und</a:t>
            </a:r>
          </a:p>
          <a:p>
            <a:pPr>
              <a:lnSpc>
                <a:spcPct val="120000"/>
              </a:lnSpc>
            </a:pPr>
            <a:r>
              <a:rPr lang="de-DE" dirty="0" smtClean="0">
                <a:latin typeface="Verdana" panose="020B0604030504040204" pitchFamily="34" charset="0"/>
                <a:ea typeface="Verdana" panose="020B0604030504040204" pitchFamily="34" charset="0"/>
                <a:cs typeface="Verdana" panose="020B0604030504040204" pitchFamily="34" charset="0"/>
                <a:hlinkClick r:id="rId3"/>
              </a:rPr>
              <a:t>www.hansa-bildung.de</a:t>
            </a:r>
            <a:endParaRPr lang="de-DE"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de-DE" dirty="0"/>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PROJEKTE\2#Bilder_u_Logos\1#Neutrale Bilder\Freundschaftspins-Deutschland-Chin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581128"/>
            <a:ext cx="1640506" cy="131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1966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1196752"/>
            <a:ext cx="8424936" cy="864097"/>
          </a:xfrm>
        </p:spPr>
        <p:txBody>
          <a:bodyPr>
            <a:normAutofit fontScale="90000"/>
          </a:bodyPr>
          <a:lstStyle/>
          <a:p>
            <a:r>
              <a:rPr lang="de-DE"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Die HANSA-Gruppe und die AZURIT-Gruppe</a:t>
            </a:r>
            <a:endParaRPr lang="de-DE" sz="28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type="subTitle" idx="1"/>
          </p:nvPr>
        </p:nvSpPr>
        <p:spPr>
          <a:xfrm>
            <a:off x="1259632" y="2492896"/>
            <a:ext cx="6696744" cy="3672408"/>
          </a:xfrm>
        </p:spPr>
        <p:txBody>
          <a:bodyPr>
            <a:normAutofit/>
          </a:bodyPr>
          <a:lstStyle/>
          <a:p>
            <a:pPr marL="285750" indent="-285750" algn="l">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Derzeit betreiben die HANSA-Gruppe und die Azurit–Gruppe zusammen 71 stationäre Einrichtungen und fünf Ambulante Dienste der Altenpflege mit ca. 7.160 Plätzen in der stationären Pflege und ca. 1.270 Plätzen im Betreuten Wohnen im gesamten Bundesgebiet.</a:t>
            </a:r>
          </a:p>
          <a:p>
            <a:pPr algn="l"/>
            <a:endPar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lgn="l">
              <a:buFont typeface="Wingdings" panose="05000000000000000000" pitchFamily="2" charset="2"/>
              <a:buChar char="Ø"/>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Insgesamt sind über 4.500 Mitarbeiter in den gesamten Einrichtungen beschäftigt.</a:t>
            </a:r>
            <a:endPar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436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976753"/>
            <a:ext cx="3857358" cy="5457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710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1268760"/>
            <a:ext cx="8229600" cy="1143000"/>
          </a:xfrm>
        </p:spPr>
        <p:txBody>
          <a:bodyPr>
            <a:normAutofit/>
          </a:bodyPr>
          <a:lstStyle/>
          <a:p>
            <a:r>
              <a:rPr lang="de-DE" sz="40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Ausbildung im Pflegesektor</a:t>
            </a:r>
            <a:endParaRPr lang="de-DE" sz="40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Inhaltsplatzhalter 5"/>
          <p:cNvSpPr>
            <a:spLocks noGrp="1"/>
          </p:cNvSpPr>
          <p:nvPr>
            <p:ph idx="1"/>
          </p:nvPr>
        </p:nvSpPr>
        <p:spPr>
          <a:xfrm>
            <a:off x="457200" y="2348880"/>
            <a:ext cx="8229600" cy="3960440"/>
          </a:xfrm>
        </p:spPr>
        <p:txBody>
          <a:bodyPr>
            <a:normAutofit fontScale="77500" lnSpcReduction="20000"/>
          </a:bodyPr>
          <a:lstStyle/>
          <a:p>
            <a:pPr marL="0" indent="0">
              <a:buNone/>
            </a:pPr>
            <a:r>
              <a:rPr lang="de-DE" sz="3000" b="1" dirty="0" smtClean="0">
                <a:latin typeface="Verdana" panose="020B0604030504040204" pitchFamily="34" charset="0"/>
                <a:ea typeface="Verdana" panose="020B0604030504040204" pitchFamily="34" charset="0"/>
                <a:cs typeface="Verdana" panose="020B0604030504040204" pitchFamily="34" charset="0"/>
              </a:rPr>
              <a:t>HANSA Pflegefachschulen:</a:t>
            </a:r>
          </a:p>
          <a:p>
            <a:pPr marL="0" indent="0">
              <a:buNone/>
            </a:pPr>
            <a:endParaRPr lang="de-DE" sz="3000" b="1" dirty="0" smtClean="0">
              <a:latin typeface="Verdana" panose="020B0604030504040204" pitchFamily="34" charset="0"/>
              <a:ea typeface="Verdana" panose="020B0604030504040204" pitchFamily="34" charset="0"/>
              <a:cs typeface="Verdana" panose="020B0604030504040204" pitchFamily="34" charset="0"/>
            </a:endParaRPr>
          </a:p>
          <a:p>
            <a:r>
              <a:rPr lang="de-DE" sz="3000" dirty="0" smtClean="0">
                <a:latin typeface="Verdana" panose="020B0604030504040204" pitchFamily="34" charset="0"/>
                <a:ea typeface="Verdana" panose="020B0604030504040204" pitchFamily="34" charset="0"/>
                <a:cs typeface="Verdana" panose="020B0604030504040204" pitchFamily="34" charset="0"/>
              </a:rPr>
              <a:t>Standorte: Oldenburg und Bremerhaven</a:t>
            </a:r>
          </a:p>
          <a:p>
            <a:r>
              <a:rPr lang="de-DE" sz="3000" dirty="0" smtClean="0">
                <a:latin typeface="Verdana" panose="020B0604030504040204" pitchFamily="34" charset="0"/>
                <a:ea typeface="Verdana" panose="020B0604030504040204" pitchFamily="34" charset="0"/>
                <a:cs typeface="Verdana" panose="020B0604030504040204" pitchFamily="34" charset="0"/>
              </a:rPr>
              <a:t>Ausbildungen zur examinierten Pflegekraft mit insgesamt sechs Ausbildungskursen</a:t>
            </a:r>
          </a:p>
          <a:p>
            <a:r>
              <a:rPr lang="de-DE" sz="3000" dirty="0" smtClean="0">
                <a:latin typeface="Verdana" panose="020B0604030504040204" pitchFamily="34" charset="0"/>
                <a:ea typeface="Verdana" panose="020B0604030504040204" pitchFamily="34" charset="0"/>
                <a:cs typeface="Verdana" panose="020B0604030504040204" pitchFamily="34" charset="0"/>
              </a:rPr>
              <a:t>Ausbildungsdauer: 3 Jahre im dualen System</a:t>
            </a:r>
          </a:p>
          <a:p>
            <a:r>
              <a:rPr lang="de-DE" sz="3000" dirty="0" smtClean="0">
                <a:latin typeface="Verdana" panose="020B0604030504040204" pitchFamily="34" charset="0"/>
                <a:ea typeface="Verdana" panose="020B0604030504040204" pitchFamily="34" charset="0"/>
                <a:cs typeface="Verdana" panose="020B0604030504040204" pitchFamily="34" charset="0"/>
              </a:rPr>
              <a:t>Ausbildung im Blocksystem mit großem Theorie-Praxis-Transfer</a:t>
            </a:r>
          </a:p>
          <a:p>
            <a:r>
              <a:rPr lang="de-DE" sz="3000" dirty="0" smtClean="0">
                <a:latin typeface="Verdana" panose="020B0604030504040204" pitchFamily="34" charset="0"/>
                <a:ea typeface="Verdana" panose="020B0604030504040204" pitchFamily="34" charset="0"/>
                <a:cs typeface="Verdana" panose="020B0604030504040204" pitchFamily="34" charset="0"/>
              </a:rPr>
              <a:t>Abschluss als examinierte Pflegefachkraft</a:t>
            </a:r>
          </a:p>
          <a:p>
            <a:r>
              <a:rPr lang="de-DE" sz="3000" dirty="0">
                <a:latin typeface="Verdana" panose="020B0604030504040204" pitchFamily="34" charset="0"/>
                <a:ea typeface="Verdana" panose="020B0604030504040204" pitchFamily="34" charset="0"/>
                <a:cs typeface="Verdana" panose="020B0604030504040204" pitchFamily="34" charset="0"/>
              </a:rPr>
              <a:t>j</a:t>
            </a:r>
            <a:r>
              <a:rPr lang="de-DE" sz="3000" dirty="0" smtClean="0">
                <a:latin typeface="Verdana" panose="020B0604030504040204" pitchFamily="34" charset="0"/>
                <a:ea typeface="Verdana" panose="020B0604030504040204" pitchFamily="34" charset="0"/>
                <a:cs typeface="Verdana" panose="020B0604030504040204" pitchFamily="34" charset="0"/>
              </a:rPr>
              <a:t>ährliches Fort- und Weiterbildungsprogramm für Pflegekräfte</a:t>
            </a:r>
          </a:p>
          <a:p>
            <a:endParaRPr lang="de-DE" dirty="0" smtClean="0"/>
          </a:p>
          <a:p>
            <a:endParaRPr lang="de-DE" dirty="0"/>
          </a:p>
          <a:p>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4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323528" y="1340768"/>
            <a:ext cx="8462714" cy="4785395"/>
          </a:xfrm>
        </p:spPr>
        <p:txBody>
          <a:bodyPr>
            <a:normAutofit fontScale="40000" lnSpcReduction="20000"/>
          </a:bodyPr>
          <a:lstStyle/>
          <a:p>
            <a:pPr marL="0" indent="0">
              <a:buNone/>
            </a:pPr>
            <a:r>
              <a:rPr lang="de-DE" sz="42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Die derzeitige Situation und zukünftige Entwicklung in der Altenpflege </a:t>
            </a:r>
          </a:p>
          <a:p>
            <a:endParaRPr lang="de-DE"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de-DE" sz="4000" dirty="0" smtClean="0">
                <a:latin typeface="Verdana" panose="020B0604030504040204" pitchFamily="34" charset="0"/>
                <a:ea typeface="Verdana" panose="020B0604030504040204" pitchFamily="34" charset="0"/>
                <a:cs typeface="Verdana" panose="020B0604030504040204" pitchFamily="34" charset="0"/>
              </a:rPr>
              <a:t>Die Lebenserwartung steigt kontinuierlich, die Menschen werden immer älter und somit auch hilfe- und pflegebedürftiger (Demographische Entwicklung!). </a:t>
            </a:r>
          </a:p>
          <a:p>
            <a:endParaRPr lang="de-DE" sz="4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de-DE" sz="4000" dirty="0" smtClean="0">
                <a:latin typeface="Verdana" panose="020B0604030504040204" pitchFamily="34" charset="0"/>
                <a:ea typeface="Verdana" panose="020B0604030504040204" pitchFamily="34" charset="0"/>
                <a:cs typeface="Verdana" panose="020B0604030504040204" pitchFamily="34" charset="0"/>
              </a:rPr>
              <a:t>Heute sind ca. 2,4 Millionen Menschen pflegebedürftig. </a:t>
            </a:r>
          </a:p>
          <a:p>
            <a:endParaRPr lang="de-DE" sz="4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de-DE" sz="4000" dirty="0" smtClean="0">
                <a:latin typeface="Verdana" panose="020B0604030504040204" pitchFamily="34" charset="0"/>
                <a:ea typeface="Verdana" panose="020B0604030504040204" pitchFamily="34" charset="0"/>
                <a:cs typeface="Verdana" panose="020B0604030504040204" pitchFamily="34" charset="0"/>
              </a:rPr>
              <a:t>Im Jahre 2030 werden ca. 3,4 Millionen Menschen auf professionelle Pflege angewiesen sein (u.a. Studien von Bertelsmann, </a:t>
            </a:r>
            <a:r>
              <a:rPr lang="de-DE" sz="4000" dirty="0" err="1" smtClean="0">
                <a:latin typeface="Verdana" panose="020B0604030504040204" pitchFamily="34" charset="0"/>
                <a:ea typeface="Verdana" panose="020B0604030504040204" pitchFamily="34" charset="0"/>
                <a:cs typeface="Verdana" panose="020B0604030504040204" pitchFamily="34" charset="0"/>
              </a:rPr>
              <a:t>Prognos</a:t>
            </a:r>
            <a:r>
              <a:rPr lang="de-DE" sz="4000" dirty="0" smtClean="0">
                <a:latin typeface="Verdana" panose="020B0604030504040204" pitchFamily="34" charset="0"/>
                <a:ea typeface="Verdana" panose="020B0604030504040204" pitchFamily="34" charset="0"/>
                <a:cs typeface="Verdana" panose="020B0604030504040204" pitchFamily="34" charset="0"/>
              </a:rPr>
              <a:t> und Bundesinstitut für Bevölkerungsforschung). </a:t>
            </a:r>
          </a:p>
          <a:p>
            <a:endParaRPr lang="de-DE" sz="4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de-DE" sz="4000" dirty="0" smtClean="0">
                <a:latin typeface="Verdana" panose="020B0604030504040204" pitchFamily="34" charset="0"/>
                <a:ea typeface="Verdana" panose="020B0604030504040204" pitchFamily="34" charset="0"/>
                <a:cs typeface="Verdana" panose="020B0604030504040204" pitchFamily="34" charset="0"/>
              </a:rPr>
              <a:t>Die relative Entwicklung der Pflegebedürftigen entspricht + 47 % bundesweit bei einer negativen Bevölkerungsentwicklung. </a:t>
            </a:r>
          </a:p>
          <a:p>
            <a:endParaRPr lang="de-DE" sz="4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Ø"/>
            </a:pPr>
            <a:r>
              <a:rPr lang="de-DE" sz="4000" dirty="0" smtClean="0">
                <a:latin typeface="Verdana" panose="020B0604030504040204" pitchFamily="34" charset="0"/>
                <a:ea typeface="Verdana" panose="020B0604030504040204" pitchFamily="34" charset="0"/>
                <a:cs typeface="Verdana" panose="020B0604030504040204" pitchFamily="34" charset="0"/>
              </a:rPr>
              <a:t>Sinkende Schülerzahlen und die </a:t>
            </a:r>
            <a:r>
              <a:rPr lang="de-DE" sz="4000" dirty="0">
                <a:latin typeface="Verdana" panose="020B0604030504040204" pitchFamily="34" charset="0"/>
                <a:ea typeface="Verdana" panose="020B0604030504040204" pitchFamily="34" charset="0"/>
                <a:cs typeface="Verdana" panose="020B0604030504040204" pitchFamily="34" charset="0"/>
              </a:rPr>
              <a:t>T</a:t>
            </a:r>
            <a:r>
              <a:rPr lang="de-DE" sz="4000" dirty="0" smtClean="0">
                <a:latin typeface="Verdana" panose="020B0604030504040204" pitchFamily="34" charset="0"/>
                <a:ea typeface="Verdana" panose="020B0604030504040204" pitchFamily="34" charset="0"/>
                <a:cs typeface="Verdana" panose="020B0604030504040204" pitchFamily="34" charset="0"/>
              </a:rPr>
              <a:t>atsache, dass 30 – 40 % der jetzt Pflegenden bis 2025 in den Ruhestand gehen, haben zur Folge, dass</a:t>
            </a: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de-DE" sz="4400" b="1"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de-DE" sz="4600" b="1" dirty="0" smtClean="0">
                <a:latin typeface="Verdana" panose="020B0604030504040204" pitchFamily="34" charset="0"/>
                <a:ea typeface="Verdana" panose="020B0604030504040204" pitchFamily="34" charset="0"/>
                <a:cs typeface="Verdana" panose="020B0604030504040204" pitchFamily="34" charset="0"/>
              </a:rPr>
              <a:t>      im Jahre 2030 ca. 500.000 Pflegefachkräfte fehlen!</a:t>
            </a:r>
            <a:endParaRPr lang="de-DE" sz="46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892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normAutofit fontScale="77500" lnSpcReduction="20000"/>
          </a:bodyPr>
          <a:lstStyle/>
          <a:p>
            <a:pPr marL="0" indent="0">
              <a:buNone/>
            </a:pPr>
            <a:r>
              <a:rPr lang="de-DE"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Fachkräftemangel: </a:t>
            </a:r>
          </a:p>
          <a:p>
            <a:pPr marL="0" indent="0">
              <a:buNone/>
            </a:pPr>
            <a:endParaRPr lang="de-DE"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Stellenangebote für examinierte Altenpflegefachkräfte sind im Bundesdurchschnitt 130 Tage vakant </a:t>
            </a:r>
          </a:p>
          <a:p>
            <a:pPr marL="0" indent="0">
              <a:buNone/>
            </a:pPr>
            <a:r>
              <a:rPr lang="de-DE" dirty="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  (+ 56 % gegenüber Durchschnittsdauer). </a:t>
            </a:r>
          </a:p>
          <a:p>
            <a:endParaRPr lang="de-DE"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Auf 100 gemeldete Stellen kommen rechnerisch nur noch 36 Arbeitslose. </a:t>
            </a:r>
          </a:p>
          <a:p>
            <a:endParaRPr lang="de-DE"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Ø"/>
            </a:pPr>
            <a:r>
              <a:rPr lang="de-DE" dirty="0" smtClean="0">
                <a:latin typeface="Verdana" panose="020B0604030504040204" pitchFamily="34" charset="0"/>
                <a:ea typeface="Verdana" panose="020B0604030504040204" pitchFamily="34" charset="0"/>
                <a:cs typeface="Verdana" panose="020B0604030504040204" pitchFamily="34" charset="0"/>
              </a:rPr>
              <a:t>Der Fachkräftemangel erstreckt sich mittlerweile auf alle Bundesländer. </a:t>
            </a:r>
          </a:p>
          <a:p>
            <a:endParaRPr lang="de-DE" dirty="0"/>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43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107503" y="1124744"/>
            <a:ext cx="8863501" cy="1539602"/>
          </a:xfrm>
        </p:spPr>
        <p:txBody>
          <a:bodyPr>
            <a:normAutofit/>
          </a:bodyPr>
          <a:lstStyle/>
          <a:p>
            <a:pPr algn="l"/>
            <a:r>
              <a:rPr lang="de-DE" sz="2700" b="1" dirty="0" smtClean="0">
                <a:latin typeface="Verdana" panose="020B0604030504040204" pitchFamily="34" charset="0"/>
                <a:ea typeface="Verdana" panose="020B0604030504040204" pitchFamily="34" charset="0"/>
                <a:cs typeface="Verdana" panose="020B0604030504040204" pitchFamily="34" charset="0"/>
              </a:rPr>
              <a:t>Es besteht ein dringender Handlungsbedarf!!</a:t>
            </a:r>
            <a:br>
              <a:rPr lang="de-DE" sz="2700" b="1" dirty="0" smtClean="0">
                <a:latin typeface="Verdana" panose="020B0604030504040204" pitchFamily="34" charset="0"/>
                <a:ea typeface="Verdana" panose="020B0604030504040204" pitchFamily="34" charset="0"/>
                <a:cs typeface="Verdana" panose="020B0604030504040204" pitchFamily="34" charset="0"/>
              </a:rPr>
            </a:br>
            <a:endParaRPr lang="de-DE" sz="2700" dirty="0"/>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p:cNvSpPr/>
          <p:nvPr/>
        </p:nvSpPr>
        <p:spPr>
          <a:xfrm>
            <a:off x="611560" y="2136339"/>
            <a:ext cx="8174682" cy="3816429"/>
          </a:xfrm>
          <a:prstGeom prst="rect">
            <a:avLst/>
          </a:prstGeom>
        </p:spPr>
        <p:txBody>
          <a:bodyPr wrap="square">
            <a:spAutoFit/>
          </a:bodyPr>
          <a:lstStyle/>
          <a:p>
            <a:r>
              <a:rPr lang="de-DE"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Ziele</a:t>
            </a:r>
            <a:r>
              <a:rPr lang="de-DE" sz="2800" dirty="0" smtClean="0">
                <a:solidFill>
                  <a:srgbClr val="006600"/>
                </a:solidFill>
                <a:latin typeface="Verdana" panose="020B0604030504040204" pitchFamily="34" charset="0"/>
                <a:ea typeface="Verdana" panose="020B0604030504040204" pitchFamily="34" charset="0"/>
                <a:cs typeface="Verdana" panose="020B0604030504040204" pitchFamily="34" charset="0"/>
              </a:rPr>
              <a:t>:</a:t>
            </a:r>
          </a:p>
          <a:p>
            <a:r>
              <a:rPr lang="de-DE" dirty="0" smtClean="0">
                <a:latin typeface="Verdana" panose="020B0604030504040204" pitchFamily="34" charset="0"/>
                <a:ea typeface="Verdana" panose="020B0604030504040204" pitchFamily="34" charset="0"/>
                <a:cs typeface="Verdana" panose="020B0604030504040204" pitchFamily="34" charset="0"/>
              </a:rPr>
              <a:t> </a:t>
            </a:r>
          </a:p>
          <a:p>
            <a:pPr marL="457200" indent="-457200">
              <a:buFont typeface="Wingdings" panose="05000000000000000000" pitchFamily="2" charset="2"/>
              <a:buChar char="Ø"/>
            </a:pPr>
            <a:r>
              <a:rPr lang="de-DE" sz="2800" dirty="0" smtClean="0">
                <a:latin typeface="Verdana" panose="020B0604030504040204" pitchFamily="34" charset="0"/>
                <a:ea typeface="Verdana" panose="020B0604030504040204" pitchFamily="34" charset="0"/>
                <a:cs typeface="Verdana" panose="020B0604030504040204" pitchFamily="34" charset="0"/>
              </a:rPr>
              <a:t>Sicherung des Fachkräftenachwuchses </a:t>
            </a:r>
          </a:p>
          <a:p>
            <a:pPr marL="457200" indent="-457200">
              <a:buFont typeface="Wingdings" panose="05000000000000000000" pitchFamily="2" charset="2"/>
              <a:buChar char="Ø"/>
            </a:pPr>
            <a:r>
              <a:rPr lang="de-DE" sz="2800" dirty="0" smtClean="0">
                <a:latin typeface="Verdana" panose="020B0604030504040204" pitchFamily="34" charset="0"/>
                <a:ea typeface="Verdana" panose="020B0604030504040204" pitchFamily="34" charset="0"/>
                <a:cs typeface="Verdana" panose="020B0604030504040204" pitchFamily="34" charset="0"/>
              </a:rPr>
              <a:t>Intensivierung der Aus-, Fort- und Weiterbildung </a:t>
            </a:r>
          </a:p>
          <a:p>
            <a:pPr marL="457200" indent="-457200">
              <a:buFont typeface="Wingdings" panose="05000000000000000000" pitchFamily="2" charset="2"/>
              <a:buChar char="Ø"/>
            </a:pPr>
            <a:r>
              <a:rPr lang="de-DE" sz="2800" dirty="0" smtClean="0">
                <a:latin typeface="Verdana" panose="020B0604030504040204" pitchFamily="34" charset="0"/>
                <a:ea typeface="Verdana" panose="020B0604030504040204" pitchFamily="34" charset="0"/>
                <a:cs typeface="Verdana" panose="020B0604030504040204" pitchFamily="34" charset="0"/>
              </a:rPr>
              <a:t>Steigerung der Attraktivität des Berufs- und Beschäftigungsfeldes der Altenpflege</a:t>
            </a:r>
          </a:p>
          <a:p>
            <a:pPr marL="457200" indent="-457200">
              <a:buFont typeface="Wingdings" panose="05000000000000000000" pitchFamily="2" charset="2"/>
              <a:buChar char="Ø"/>
            </a:pPr>
            <a:r>
              <a:rPr lang="de-DE" sz="2800" b="1" dirty="0" smtClean="0">
                <a:latin typeface="Verdana" panose="020B0604030504040204" pitchFamily="34" charset="0"/>
                <a:ea typeface="Verdana" panose="020B0604030504040204" pitchFamily="34" charset="0"/>
                <a:cs typeface="Verdana" panose="020B0604030504040204" pitchFamily="34" charset="0"/>
              </a:rPr>
              <a:t>Gewinnung von Pflegefachkräften aus dem Ausland </a:t>
            </a:r>
            <a:endParaRPr lang="de-DE"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6724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457200" y="1124745"/>
            <a:ext cx="8229600" cy="1080120"/>
          </a:xfrm>
        </p:spPr>
        <p:txBody>
          <a:bodyPr>
            <a:normAutofit/>
          </a:bodyPr>
          <a:lstStyle/>
          <a:p>
            <a:pPr algn="l"/>
            <a:r>
              <a:rPr lang="de-DE" sz="28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Warum will die HANSA-Gruppe chinesische Fachkräfte einsetzen?</a:t>
            </a:r>
            <a:endParaRPr lang="de-DE" sz="28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Inhaltsplatzhalter 10"/>
          <p:cNvSpPr>
            <a:spLocks noGrp="1"/>
          </p:cNvSpPr>
          <p:nvPr>
            <p:ph sz="half" idx="1"/>
          </p:nvPr>
        </p:nvSpPr>
        <p:spPr>
          <a:xfrm>
            <a:off x="251520" y="2276872"/>
            <a:ext cx="4690864" cy="3273227"/>
          </a:xfrm>
        </p:spPr>
        <p:txBody>
          <a:bodyPr>
            <a:noAutofit/>
          </a:bodyPr>
          <a:lstStyle/>
          <a:p>
            <a:pPr>
              <a:lnSpc>
                <a:spcPct val="150000"/>
              </a:lnSpc>
              <a:buFont typeface="Wingdings" panose="05000000000000000000" pitchFamily="2" charset="2"/>
              <a:buChar char="Ø"/>
            </a:pPr>
            <a:r>
              <a:rPr lang="de-DE" sz="1800" dirty="0">
                <a:latin typeface="Verdana" panose="020B0604030504040204" pitchFamily="34" charset="0"/>
                <a:ea typeface="Verdana" panose="020B0604030504040204" pitchFamily="34" charset="0"/>
                <a:cs typeface="Verdana" panose="020B0604030504040204" pitchFamily="34" charset="0"/>
              </a:rPr>
              <a:t>g</a:t>
            </a:r>
            <a:r>
              <a:rPr lang="de-DE" sz="1800" dirty="0" smtClean="0">
                <a:latin typeface="Verdana" panose="020B0604030504040204" pitchFamily="34" charset="0"/>
                <a:ea typeface="Verdana" panose="020B0604030504040204" pitchFamily="34" charset="0"/>
                <a:cs typeface="Verdana" panose="020B0604030504040204" pitchFamily="34" charset="0"/>
              </a:rPr>
              <a:t>ute schulische Ausbildung in China</a:t>
            </a:r>
          </a:p>
          <a:p>
            <a:pPr>
              <a:lnSpc>
                <a:spcPct val="150000"/>
              </a:lnSpc>
              <a:buFont typeface="Wingdings" panose="05000000000000000000" pitchFamily="2" charset="2"/>
              <a:buChar char="Ø"/>
            </a:pPr>
            <a:r>
              <a:rPr lang="de-DE" sz="1800" dirty="0" smtClean="0">
                <a:latin typeface="Verdana" panose="020B0604030504040204" pitchFamily="34" charset="0"/>
                <a:ea typeface="Verdana" panose="020B0604030504040204" pitchFamily="34" charset="0"/>
                <a:cs typeface="Verdana" panose="020B0604030504040204" pitchFamily="34" charset="0"/>
              </a:rPr>
              <a:t>fachlich guter Standard bei ausgebildeten Krankenschwestern und Krankenpflegern</a:t>
            </a:r>
          </a:p>
          <a:p>
            <a:pPr>
              <a:lnSpc>
                <a:spcPct val="150000"/>
              </a:lnSpc>
              <a:buFont typeface="Wingdings" panose="05000000000000000000" pitchFamily="2" charset="2"/>
              <a:buChar char="Ø"/>
            </a:pPr>
            <a:r>
              <a:rPr lang="de-DE" sz="1800" dirty="0">
                <a:latin typeface="Verdana" panose="020B0604030504040204" pitchFamily="34" charset="0"/>
                <a:ea typeface="Verdana" panose="020B0604030504040204" pitchFamily="34" charset="0"/>
                <a:cs typeface="Verdana" panose="020B0604030504040204" pitchFamily="34" charset="0"/>
              </a:rPr>
              <a:t>g</a:t>
            </a:r>
            <a:r>
              <a:rPr lang="de-DE" sz="1800" dirty="0" smtClean="0">
                <a:latin typeface="Verdana" panose="020B0604030504040204" pitchFamily="34" charset="0"/>
                <a:ea typeface="Verdana" panose="020B0604030504040204" pitchFamily="34" charset="0"/>
                <a:cs typeface="Verdana" panose="020B0604030504040204" pitchFamily="34" charset="0"/>
              </a:rPr>
              <a:t>roße Empathie und Leistungsbereitschaft</a:t>
            </a:r>
          </a:p>
          <a:p>
            <a:pPr>
              <a:lnSpc>
                <a:spcPct val="150000"/>
              </a:lnSpc>
              <a:buFont typeface="Wingdings" panose="05000000000000000000" pitchFamily="2" charset="2"/>
              <a:buChar char="Ø"/>
            </a:pPr>
            <a:r>
              <a:rPr lang="de-DE" sz="1800" dirty="0">
                <a:latin typeface="Verdana" panose="020B0604030504040204" pitchFamily="34" charset="0"/>
                <a:ea typeface="Verdana" panose="020B0604030504040204" pitchFamily="34" charset="0"/>
                <a:cs typeface="Verdana" panose="020B0604030504040204" pitchFamily="34" charset="0"/>
              </a:rPr>
              <a:t>s</a:t>
            </a:r>
            <a:r>
              <a:rPr lang="de-DE" sz="1800" dirty="0" smtClean="0">
                <a:latin typeface="Verdana" panose="020B0604030504040204" pitchFamily="34" charset="0"/>
                <a:ea typeface="Verdana" panose="020B0604030504040204" pitchFamily="34" charset="0"/>
                <a:cs typeface="Verdana" panose="020B0604030504040204" pitchFamily="34" charset="0"/>
              </a:rPr>
              <a:t>chnelles Erlernen der deutschen Sprache durch gutes Lernverständnis</a:t>
            </a:r>
            <a:endParaRPr lang="de-DE" sz="1800"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6" descr="C:\PROJEKTE\2#Bilder_u_Logos\Oldenburg_Kuestenkanal\RZBlutdruck.tif"/>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63309" y="2728439"/>
            <a:ext cx="3408382" cy="226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498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85800" y="1268759"/>
            <a:ext cx="7772400" cy="936105"/>
          </a:xfrm>
        </p:spPr>
        <p:txBody>
          <a:bodyPr>
            <a:normAutofit fontScale="90000"/>
          </a:bodyPr>
          <a:lstStyle/>
          <a:p>
            <a:r>
              <a:rPr lang="de-DE" altLang="de-DE" sz="3600" dirty="0" smtClean="0">
                <a:solidFill>
                  <a:srgbClr val="7F7F7F"/>
                </a:solidFill>
                <a:latin typeface="Verdana" panose="020B0604030504040204" pitchFamily="34" charset="0"/>
                <a:ea typeface="Verdana" panose="020B0604030504040204" pitchFamily="34" charset="0"/>
                <a:cs typeface="Verdana" panose="020B0604030504040204" pitchFamily="34" charset="0"/>
              </a:rPr>
              <a:t/>
            </a:r>
            <a:br>
              <a:rPr lang="de-DE" altLang="de-DE" sz="3600" dirty="0" smtClean="0">
                <a:solidFill>
                  <a:srgbClr val="7F7F7F"/>
                </a:solidFill>
                <a:latin typeface="Verdana" panose="020B0604030504040204" pitchFamily="34" charset="0"/>
                <a:ea typeface="Verdana" panose="020B0604030504040204" pitchFamily="34" charset="0"/>
                <a:cs typeface="Verdana" panose="020B0604030504040204" pitchFamily="34" charset="0"/>
              </a:rPr>
            </a:br>
            <a:r>
              <a:rPr lang="de-DE" altLang="de-DE"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t>Interesse aus chinesischer Sicht </a:t>
            </a:r>
            <a:br>
              <a:rPr lang="de-DE" altLang="de-DE" sz="3600" b="1" dirty="0" smtClean="0">
                <a:solidFill>
                  <a:srgbClr val="006600"/>
                </a:solidFill>
                <a:latin typeface="Verdana" panose="020B0604030504040204" pitchFamily="34" charset="0"/>
                <a:ea typeface="Verdana" panose="020B0604030504040204" pitchFamily="34" charset="0"/>
                <a:cs typeface="Verdana" panose="020B0604030504040204" pitchFamily="34" charset="0"/>
              </a:rPr>
            </a:br>
            <a:endParaRPr lang="de-DE" sz="3600" b="1" dirty="0">
              <a:solidFill>
                <a:srgbClr val="0066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Untertitel 5"/>
          <p:cNvSpPr>
            <a:spLocks noGrp="1"/>
          </p:cNvSpPr>
          <p:nvPr>
            <p:ph type="subTitle" idx="1"/>
          </p:nvPr>
        </p:nvSpPr>
        <p:spPr>
          <a:xfrm>
            <a:off x="179512" y="2564904"/>
            <a:ext cx="5904656" cy="3672408"/>
          </a:xfrm>
          <a:solidFill>
            <a:schemeClr val="bg1"/>
          </a:solidFill>
        </p:spPr>
        <p:txBody>
          <a:bodyPr>
            <a:normAutofit fontScale="92500"/>
          </a:bodyPr>
          <a:lstStyle/>
          <a:p>
            <a:pPr marL="285750" indent="-285750" algn="l" defTabSz="823913" eaLnBrk="0" hangingPunct="0">
              <a:lnSpc>
                <a:spcPct val="160000"/>
              </a:lnSpc>
              <a:spcBef>
                <a:spcPts val="0"/>
              </a:spcBef>
              <a:buSzPct val="150000"/>
              <a:buFont typeface="Wingdings" panose="05000000000000000000" pitchFamily="2" charset="2"/>
              <a:buChar char="Ø"/>
              <a:tabLst>
                <a:tab pos="3779838" algn="l"/>
                <a:tab pos="4603750" algn="l"/>
                <a:tab pos="5424488" algn="l"/>
                <a:tab pos="6248400" algn="l"/>
                <a:tab pos="7070725" algn="l"/>
                <a:tab pos="7894638" algn="l"/>
                <a:tab pos="8716963" algn="l"/>
                <a:tab pos="9539288" algn="l"/>
                <a:tab pos="10363200" algn="l"/>
                <a:tab pos="11185525" algn="l"/>
                <a:tab pos="12009438" algn="l"/>
                <a:tab pos="12831763" algn="l"/>
                <a:tab pos="13654088" algn="l"/>
                <a:tab pos="14478000" algn="l"/>
                <a:tab pos="15300325" algn="l"/>
                <a:tab pos="16122650" algn="l"/>
                <a:tab pos="16944975" algn="l"/>
                <a:tab pos="17768888" algn="l"/>
              </a:tabLst>
              <a:defRPr/>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Einführung des deutschen Pflegesystems</a:t>
            </a:r>
          </a:p>
          <a:p>
            <a:pPr marL="285750" indent="-285750" algn="l" defTabSz="823913" eaLnBrk="0" hangingPunct="0">
              <a:lnSpc>
                <a:spcPct val="160000"/>
              </a:lnSpc>
              <a:spcBef>
                <a:spcPts val="0"/>
              </a:spcBef>
              <a:buSzPct val="150000"/>
              <a:buFont typeface="Wingdings" panose="05000000000000000000" pitchFamily="2" charset="2"/>
              <a:buChar char="Ø"/>
              <a:tabLst>
                <a:tab pos="3779838" algn="l"/>
                <a:tab pos="4603750" algn="l"/>
                <a:tab pos="5424488" algn="l"/>
                <a:tab pos="6248400" algn="l"/>
                <a:tab pos="7070725" algn="l"/>
                <a:tab pos="7894638" algn="l"/>
                <a:tab pos="8716963" algn="l"/>
                <a:tab pos="9539288" algn="l"/>
                <a:tab pos="10363200" algn="l"/>
                <a:tab pos="11185525" algn="l"/>
                <a:tab pos="12009438" algn="l"/>
                <a:tab pos="12831763" algn="l"/>
                <a:tab pos="13654088" algn="l"/>
                <a:tab pos="14478000" algn="l"/>
                <a:tab pos="15300325" algn="l"/>
                <a:tab pos="16122650" algn="l"/>
                <a:tab pos="16944975" algn="l"/>
                <a:tab pos="17768888" algn="l"/>
              </a:tabLst>
              <a:defRPr/>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Ausbildung von examinierten Pflegefachkräften im dualen System</a:t>
            </a:r>
          </a:p>
          <a:p>
            <a:pPr marL="285750" indent="-285750" algn="l" defTabSz="823913" eaLnBrk="0" hangingPunct="0">
              <a:lnSpc>
                <a:spcPct val="160000"/>
              </a:lnSpc>
              <a:spcBef>
                <a:spcPts val="0"/>
              </a:spcBef>
              <a:buSzPct val="150000"/>
              <a:buFont typeface="Wingdings" panose="05000000000000000000" pitchFamily="2" charset="2"/>
              <a:buChar char="Ø"/>
              <a:tabLst>
                <a:tab pos="3779838" algn="l"/>
                <a:tab pos="4603750" algn="l"/>
                <a:tab pos="5424488" algn="l"/>
                <a:tab pos="6248400" algn="l"/>
                <a:tab pos="7070725" algn="l"/>
                <a:tab pos="7894638" algn="l"/>
                <a:tab pos="8716963" algn="l"/>
                <a:tab pos="9539288" algn="l"/>
                <a:tab pos="10363200" algn="l"/>
                <a:tab pos="11185525" algn="l"/>
                <a:tab pos="12009438" algn="l"/>
                <a:tab pos="12831763" algn="l"/>
                <a:tab pos="13654088" algn="l"/>
                <a:tab pos="14478000" algn="l"/>
                <a:tab pos="15300325" algn="l"/>
                <a:tab pos="16122650" algn="l"/>
                <a:tab pos="16944975" algn="l"/>
                <a:tab pos="17768888" algn="l"/>
              </a:tabLst>
              <a:defRPr/>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Ausbildung </a:t>
            </a:r>
            <a:r>
              <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rPr>
              <a:t>von </a:t>
            </a: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Multiplikatoren für den Aufbau von Altenpflegestrukturen in China</a:t>
            </a:r>
          </a:p>
          <a:p>
            <a:pPr marL="285750" indent="-285750" algn="l" defTabSz="823913" eaLnBrk="0" hangingPunct="0">
              <a:lnSpc>
                <a:spcPct val="160000"/>
              </a:lnSpc>
              <a:spcBef>
                <a:spcPts val="0"/>
              </a:spcBef>
              <a:buSzPct val="150000"/>
              <a:buFont typeface="Wingdings" panose="05000000000000000000" pitchFamily="2" charset="2"/>
              <a:buChar char="Ø"/>
              <a:tabLst>
                <a:tab pos="3779838" algn="l"/>
                <a:tab pos="4603750" algn="l"/>
                <a:tab pos="5424488" algn="l"/>
                <a:tab pos="6248400" algn="l"/>
                <a:tab pos="7070725" algn="l"/>
                <a:tab pos="7894638" algn="l"/>
                <a:tab pos="8716963" algn="l"/>
                <a:tab pos="9539288" algn="l"/>
                <a:tab pos="10363200" algn="l"/>
                <a:tab pos="11185525" algn="l"/>
                <a:tab pos="12009438" algn="l"/>
                <a:tab pos="12831763" algn="l"/>
                <a:tab pos="13654088" algn="l"/>
                <a:tab pos="14478000" algn="l"/>
                <a:tab pos="15300325" algn="l"/>
                <a:tab pos="16122650" algn="l"/>
                <a:tab pos="16944975" algn="l"/>
                <a:tab pos="17768888" algn="l"/>
              </a:tabLst>
              <a:defRPr/>
            </a:pP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Schulungen im Bereich Pflegemanagement für chinesische Pflegeeinrichtungen</a:t>
            </a:r>
            <a:endPar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endParaRPr lang="de-DE"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r>
              <a:rPr lang="de-DE" smtClean="0"/>
              <a:t>10. China-Roundtable/03.12.2015</a:t>
            </a:r>
            <a:endParaRPr lang="de-DE"/>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50328"/>
            <a:ext cx="2702074" cy="900691"/>
          </a:xfrm>
          <a:prstGeom prst="rect">
            <a:avLst/>
          </a:prstGeom>
        </p:spPr>
      </p:pic>
      <p:pic>
        <p:nvPicPr>
          <p:cNvPr id="1026" name="Picture 2" descr="H:\PPP Unterlagen\Logos Pflegefachulen\Logo Hansa mit 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16"/>
            <a:ext cx="4400550" cy="96043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7" descr="ambulante pflege.jpg"/>
          <p:cNvPicPr>
            <a:picLocks noChangeAspect="1"/>
          </p:cNvPicPr>
          <p:nvPr/>
        </p:nvPicPr>
        <p:blipFill>
          <a:blip r:embed="rId4" cstate="print">
            <a:extLst>
              <a:ext uri="{28A0092B-C50C-407E-A947-70E740481C1C}">
                <a14:useLocalDpi xmlns:a14="http://schemas.microsoft.com/office/drawing/2010/main" val="0"/>
              </a:ext>
            </a:extLst>
          </a:blip>
          <a:srcRect l="2768" b="3122"/>
          <a:stretch>
            <a:fillRect/>
          </a:stretch>
        </p:blipFill>
        <p:spPr bwMode="auto">
          <a:xfrm>
            <a:off x="5940152" y="3284984"/>
            <a:ext cx="3106845" cy="195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559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680</Words>
  <Application>Microsoft Office PowerPoint</Application>
  <PresentationFormat>Bildschirmpräsentation (4:3)</PresentationFormat>
  <Paragraphs>128</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Larissa</vt:lpstr>
      <vt:lpstr>Herzlich willkommen!</vt:lpstr>
      <vt:lpstr>Die HANSA-Gruppe und die AZURIT-Gruppe</vt:lpstr>
      <vt:lpstr>PowerPoint-Präsentation</vt:lpstr>
      <vt:lpstr>Ausbildung im Pflegesektor</vt:lpstr>
      <vt:lpstr>PowerPoint-Präsentation</vt:lpstr>
      <vt:lpstr>PowerPoint-Präsentation</vt:lpstr>
      <vt:lpstr>Es besteht ein dringender Handlungsbedarf!! </vt:lpstr>
      <vt:lpstr>Warum will die HANSA-Gruppe chinesische Fachkräfte einsetzen?</vt:lpstr>
      <vt:lpstr> Interesse aus chinesischer Sicht  </vt:lpstr>
      <vt:lpstr>Impressionen unserer ersten Reise nach China vom 04. bis 08. März 2014</vt:lpstr>
      <vt:lpstr>Chinesische Pflegefachkräfte für die HANSA-Gruppe</vt:lpstr>
      <vt:lpstr>Ausbildung zur examinierten Pflegefachkraft in Deutschland</vt:lpstr>
      <vt:lpstr>Willkommens- und Bleibekultur</vt:lpstr>
      <vt:lpstr>Ausbildung zur Pflegefachkraft in China</vt:lpstr>
      <vt:lpstr>Unsere Ansprechpartner</vt:lpstr>
      <vt:lpstr>Vielen Dank für Ihre Aufmerksamkeit und Ihr Interesse!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Ulli</dc:creator>
  <cp:lastModifiedBy>Terlecki, Monika</cp:lastModifiedBy>
  <cp:revision>43</cp:revision>
  <cp:lastPrinted>2015-12-01T11:32:52Z</cp:lastPrinted>
  <dcterms:created xsi:type="dcterms:W3CDTF">2015-11-30T19:47:05Z</dcterms:created>
  <dcterms:modified xsi:type="dcterms:W3CDTF">2015-12-02T09:57:02Z</dcterms:modified>
</cp:coreProperties>
</file>